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64" r:id="rId2"/>
    <p:sldId id="272" r:id="rId3"/>
    <p:sldId id="275" r:id="rId4"/>
    <p:sldId id="276" r:id="rId5"/>
    <p:sldId id="284" r:id="rId6"/>
    <p:sldId id="291" r:id="rId7"/>
    <p:sldId id="277" r:id="rId8"/>
    <p:sldId id="280" r:id="rId9"/>
    <p:sldId id="285" r:id="rId10"/>
    <p:sldId id="281" r:id="rId11"/>
    <p:sldId id="289" r:id="rId12"/>
    <p:sldId id="290" r:id="rId13"/>
    <p:sldId id="282" r:id="rId14"/>
    <p:sldId id="283" r:id="rId15"/>
    <p:sldId id="286" r:id="rId16"/>
    <p:sldId id="287" r:id="rId17"/>
    <p:sldId id="288" r:id="rId18"/>
    <p:sldId id="267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05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979"/>
    <p:restoredTop sz="96327"/>
  </p:normalViewPr>
  <p:slideViewPr>
    <p:cSldViewPr snapToGrid="0" snapToObjects="1">
      <p:cViewPr varScale="1">
        <p:scale>
          <a:sx n="152" d="100"/>
          <a:sy n="152" d="100"/>
        </p:scale>
        <p:origin x="156" y="29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E03F8B-A50D-DE44-9304-39C43FB3C5B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151AFC-CD2E-5241-A5F6-3092FE7745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1248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4874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BBE560-AB62-12CC-3533-3E33DA02C5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38E626-892C-AB4C-0930-554DB60FFB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159AC5-ABB6-4CB6-5DFC-0EDB675F2A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95DEB2-213A-EAAB-6492-627B8B3D4A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7756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98ABF2-10D5-43FF-6806-951228519D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1CFED4-4244-C060-7BC9-FBA58345BC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6A505C-FC21-8D6A-99C9-D107BB184F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EC4D4E-4447-E26B-25DE-7C10862FB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3753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714BAE-2EE5-A03E-B4DE-A12123223F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7053B8-2BC7-0FA0-BDDC-998327D800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FE719BA-DFC1-4588-5662-87D26EA9A7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BD889E-1A23-74F0-F1C8-9F9FAB4C84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4805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07DABE-343E-B8E2-9E2E-ABD8AC131A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8F0654-981E-0BC9-A205-40FEBE63FC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3C4D69-A4B9-B394-798C-01C25FE2A0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53A5C2-6F6D-FAA1-9C4C-41063C985A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1236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B59716-9CFC-2C4B-398E-C5F00BB189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74F3D48-F02C-427A-A378-4516EAEDC2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83D437-D1B4-60DA-CD9C-52B705C62A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25EA28-EB66-779E-A5D8-3F27FBB507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8621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3EE3FD-6E55-F24B-A475-247FC6D7E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AF8693-C447-38FE-E3A0-295EAE10D6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F98412-9D44-B26E-9C17-39621703C4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00B736-CC86-D589-91B3-030B8B908D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0961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10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BC6CF0-D257-DCD8-4F1B-D317606A0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6C546F-426F-DCFD-F98A-A1116E034B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5F95D6-A59C-3C66-372C-3D4AADDB01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C078FE-2AD4-E7F1-6335-F7FE212109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3438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D2DD15-1F08-4469-3F44-A0F5B5F372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357234-2416-E54B-89DA-52FF22C707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40CBF7-A310-59DA-451F-2C2D9E7F10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9BE114-AE6A-D450-04DE-1BF2A70D2E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843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D00246-AB99-F39B-038F-3A4F68AA8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207DF6-1AF3-BB1C-10C9-0733303BB4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A0F783-C13F-2859-DBA1-969A51EF08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75F369-08FA-5DF2-2389-6E20482F31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220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E3F679-57B8-E475-97D1-9F31E2C5DA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E6D8BE2-3A4C-3C3E-4544-1EFE02A80F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9A33992-EE61-7D73-E757-94A6E7465D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B23142-FF2C-5325-F6AF-7B16B7A882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649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9ED7A1-9CA3-B92E-1D76-74E2348F40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55D7AC-22B3-E4C2-59A5-1A805A3DF8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6BA42EC-0B7F-3ACA-3003-D7C62E24A0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3C482C-72FE-24C4-0293-D37F4AE526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824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D7B84-44D9-6B83-166A-0C6DC9080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042B0E-6500-1E54-0CAB-CF56C78281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A3019C-B62E-84D7-87C1-AE9CCB1CEB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0CA73-D7C9-0FEF-1E9D-8B8D97AC75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6883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C5AB08-8606-1DA9-79F0-AA081787E4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34766C-EF8F-AD1E-393C-BB99AF528C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8DAC3C-C50F-580B-DD56-73359BDA50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ED0C-268F-26C7-D525-0FAEF2167D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4141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BB41D4-16E7-EBFF-297A-7964893078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1A5CAC-DBA9-CAFB-8F56-9A377541D0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1AF1BA-DA15-4801-0C3B-D0FB11DA39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DF5327-8259-53F5-0C1D-6BD9965A6D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682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alphaModFix amt="50344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18">
            <a:extLst>
              <a:ext uri="{FF2B5EF4-FFF2-40B4-BE49-F238E27FC236}">
                <a16:creationId xmlns:a16="http://schemas.microsoft.com/office/drawing/2014/main" id="{3F103DCA-791F-6E43-9621-0FFA8B5440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0464798" cy="6858000"/>
          </a:xfrm>
          <a:custGeom>
            <a:avLst/>
            <a:gdLst>
              <a:gd name="connsiteX0" fmla="*/ 0 w 10464798"/>
              <a:gd name="connsiteY0" fmla="*/ 0 h 6858000"/>
              <a:gd name="connsiteX1" fmla="*/ 406398 w 10464798"/>
              <a:gd name="connsiteY1" fmla="*/ 0 h 6858000"/>
              <a:gd name="connsiteX2" fmla="*/ 5498904 w 10464798"/>
              <a:gd name="connsiteY2" fmla="*/ 0 h 6858000"/>
              <a:gd name="connsiteX3" fmla="*/ 5850595 w 10464798"/>
              <a:gd name="connsiteY3" fmla="*/ 0 h 6858000"/>
              <a:gd name="connsiteX4" fmla="*/ 10464798 w 10464798"/>
              <a:gd name="connsiteY4" fmla="*/ 0 h 6858000"/>
              <a:gd name="connsiteX5" fmla="*/ 8809500 w 10464798"/>
              <a:gd name="connsiteY5" fmla="*/ 6858000 h 6858000"/>
              <a:gd name="connsiteX6" fmla="*/ 5850595 w 10464798"/>
              <a:gd name="connsiteY6" fmla="*/ 6858000 h 6858000"/>
              <a:gd name="connsiteX7" fmla="*/ 3843605 w 10464798"/>
              <a:gd name="connsiteY7" fmla="*/ 6858000 h 6858000"/>
              <a:gd name="connsiteX8" fmla="*/ 406398 w 10464798"/>
              <a:gd name="connsiteY8" fmla="*/ 6858000 h 6858000"/>
              <a:gd name="connsiteX9" fmla="*/ 0 w 10464798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64798" h="6858000">
                <a:moveTo>
                  <a:pt x="0" y="0"/>
                </a:moveTo>
                <a:lnTo>
                  <a:pt x="406398" y="0"/>
                </a:lnTo>
                <a:lnTo>
                  <a:pt x="5498904" y="0"/>
                </a:lnTo>
                <a:lnTo>
                  <a:pt x="5850595" y="0"/>
                </a:lnTo>
                <a:lnTo>
                  <a:pt x="10464798" y="0"/>
                </a:lnTo>
                <a:lnTo>
                  <a:pt x="8809500" y="6858000"/>
                </a:lnTo>
                <a:lnTo>
                  <a:pt x="5850595" y="6858000"/>
                </a:lnTo>
                <a:lnTo>
                  <a:pt x="3843605" y="6858000"/>
                </a:lnTo>
                <a:lnTo>
                  <a:pt x="40639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F70F15D-372D-5B45-92B4-1B626E0FC1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3429374"/>
            <a:ext cx="6159500" cy="410882"/>
          </a:xfrm>
        </p:spPr>
        <p:txBody>
          <a:bodyPr/>
          <a:lstStyle>
            <a:lvl1pPr marL="0" indent="0">
              <a:buNone/>
              <a:defRPr sz="2300">
                <a:ln>
                  <a:noFill/>
                </a:ln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Insert subtitle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378D8B-ED2A-3D41-92FB-40BA9FA8CC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182248"/>
            <a:ext cx="471523" cy="94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B995C957-CDB9-C342-8243-6F7D038511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7199" y="6231067"/>
            <a:ext cx="7530353" cy="295466"/>
          </a:xfrm>
        </p:spPr>
        <p:txBody>
          <a:bodyPr bIns="0" anchor="b" anchorCtr="0"/>
          <a:lstStyle>
            <a:lvl1pPr marL="0" indent="0">
              <a:buNone/>
              <a:defRPr sz="18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Insert name, position, unit/faculty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C77E77-56F4-4C9C-AB6A-89C89D91C7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1814627"/>
            <a:ext cx="7530353" cy="1213153"/>
          </a:xfrm>
        </p:spPr>
        <p:txBody>
          <a:bodyPr rIns="182880"/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presentation title in title or sentence case</a:t>
            </a:r>
          </a:p>
        </p:txBody>
      </p:sp>
    </p:spTree>
    <p:extLst>
      <p:ext uri="{BB962C8B-B14F-4D97-AF65-F5344CB8AC3E}">
        <p14:creationId xmlns:p14="http://schemas.microsoft.com/office/powerpoint/2010/main" val="4126455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5A38DE-B4F5-9E44-95BA-B520170514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9939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UW–Madison logo with white text on a red background">
            <a:extLst>
              <a:ext uri="{FF2B5EF4-FFF2-40B4-BE49-F238E27FC236}">
                <a16:creationId xmlns:a16="http://schemas.microsoft.com/office/drawing/2014/main" id="{FD11A7E0-5739-204C-9014-DB43944F2D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57092" y="2911281"/>
            <a:ext cx="3077817" cy="10354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43DB41-0E0D-3DA2-7A76-C0187BC8FD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223331"/>
            <a:ext cx="10896600" cy="213392"/>
          </a:xfrm>
        </p:spPr>
        <p:txBody>
          <a:bodyPr/>
          <a:lstStyle>
            <a:lvl1pPr>
              <a:defRPr sz="1200" b="0" i="0"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dirty="0"/>
              <a:t>Red Closing Slide</a:t>
            </a:r>
          </a:p>
        </p:txBody>
      </p:sp>
    </p:spTree>
    <p:extLst>
      <p:ext uri="{BB962C8B-B14F-4D97-AF65-F5344CB8AC3E}">
        <p14:creationId xmlns:p14="http://schemas.microsoft.com/office/powerpoint/2010/main" val="797835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5A38DE-B4F5-9E44-95BA-B520170514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9939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UW–Madison logo with white text on a red background">
            <a:extLst>
              <a:ext uri="{FF2B5EF4-FFF2-40B4-BE49-F238E27FC236}">
                <a16:creationId xmlns:a16="http://schemas.microsoft.com/office/drawing/2014/main" id="{FD11A7E0-5739-204C-9014-DB43944F2D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57092" y="2911281"/>
            <a:ext cx="3077817" cy="10354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7DB89E-70AA-E4A2-9190-47A86DFC3F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223331"/>
            <a:ext cx="10896600" cy="213392"/>
          </a:xfrm>
        </p:spPr>
        <p:txBody>
          <a:bodyPr/>
          <a:lstStyle>
            <a:lvl1pPr>
              <a:defRPr sz="1200" b="0" i="0"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dirty="0"/>
              <a:t>Black Closing slide</a:t>
            </a:r>
          </a:p>
        </p:txBody>
      </p:sp>
    </p:spTree>
    <p:extLst>
      <p:ext uri="{BB962C8B-B14F-4D97-AF65-F5344CB8AC3E}">
        <p14:creationId xmlns:p14="http://schemas.microsoft.com/office/powerpoint/2010/main" val="1052615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9886E-E0D4-5815-83F1-889895E62F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969AA8-F260-814E-8CAE-0885CD16F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331912"/>
            <a:ext cx="471523" cy="94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F89922-C537-DD47-8C8F-19B8B33E65F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524000" y="1524000"/>
            <a:ext cx="9829800" cy="4648200"/>
          </a:xfrm>
        </p:spPr>
        <p:txBody>
          <a:bodyPr/>
          <a:lstStyle/>
          <a:p>
            <a:pPr lvl="0"/>
            <a:r>
              <a:rPr lang="en-US" dirty="0"/>
              <a:t>Bulleted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7E8CB17-529B-9C4F-B120-C1236DEE81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3405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presentation topic or department/unit name</a:t>
            </a:r>
          </a:p>
        </p:txBody>
      </p:sp>
    </p:spTree>
    <p:extLst>
      <p:ext uri="{BB962C8B-B14F-4D97-AF65-F5344CB8AC3E}">
        <p14:creationId xmlns:p14="http://schemas.microsoft.com/office/powerpoint/2010/main" val="3626283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BCA86-D8D8-70D0-C62A-9DE796C67A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969AA8-F260-814E-8CAE-0885CD16F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331912"/>
            <a:ext cx="471523" cy="94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F89922-C537-DD47-8C8F-19B8B33E65F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524000" y="1524000"/>
            <a:ext cx="4724400" cy="4648200"/>
          </a:xfrm>
        </p:spPr>
        <p:txBody>
          <a:bodyPr/>
          <a:lstStyle/>
          <a:p>
            <a:pPr lvl="0"/>
            <a:r>
              <a:rPr lang="en-US" dirty="0"/>
              <a:t>Bulleted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7E8CB17-529B-9C4F-B120-C1236DEE81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3405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topic or department/unit name</a:t>
            </a:r>
          </a:p>
        </p:txBody>
      </p:sp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E2D8BB4A-46A4-1343-BA88-41D2E1C0EA5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438900" y="1524000"/>
            <a:ext cx="4914900" cy="4648200"/>
          </a:xfrm>
        </p:spPr>
        <p:txBody>
          <a:bodyPr/>
          <a:lstStyle/>
          <a:p>
            <a:pPr lvl="0"/>
            <a:r>
              <a:rPr lang="en-US" dirty="0"/>
              <a:t>Bulleted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35788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48866-4F69-FCBB-5935-007FD86EB9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7E8CB17-529B-9C4F-B120-C1236DEE81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3405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topic or department/unit name</a:t>
            </a:r>
          </a:p>
        </p:txBody>
      </p:sp>
      <p:sp>
        <p:nvSpPr>
          <p:cNvPr id="7" name="Chart Placeholder 11">
            <a:extLst>
              <a:ext uri="{FF2B5EF4-FFF2-40B4-BE49-F238E27FC236}">
                <a16:creationId xmlns:a16="http://schemas.microsoft.com/office/drawing/2014/main" id="{8C3425D9-7762-3940-B7DA-B13EC3E058BA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1524000" y="1523999"/>
            <a:ext cx="9829800" cy="4631865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dirty="0"/>
              <a:t>chart</a:t>
            </a:r>
          </a:p>
        </p:txBody>
      </p:sp>
    </p:spTree>
    <p:extLst>
      <p:ext uri="{BB962C8B-B14F-4D97-AF65-F5344CB8AC3E}">
        <p14:creationId xmlns:p14="http://schemas.microsoft.com/office/powerpoint/2010/main" val="1902739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317D7-4166-2ED9-1881-347107691C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2" name="Chart Placeholder 11">
            <a:extLst>
              <a:ext uri="{FF2B5EF4-FFF2-40B4-BE49-F238E27FC236}">
                <a16:creationId xmlns:a16="http://schemas.microsoft.com/office/drawing/2014/main" id="{C8FC7EDF-D625-4640-AF06-22ADBDC8C8CE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457200" y="1530523"/>
            <a:ext cx="5429250" cy="4641677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Chart Placeholder 11">
            <a:extLst>
              <a:ext uri="{FF2B5EF4-FFF2-40B4-BE49-F238E27FC236}">
                <a16:creationId xmlns:a16="http://schemas.microsoft.com/office/drawing/2014/main" id="{8C45FAA6-1118-A24C-9C61-949F410E7C81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6438900" y="1530523"/>
            <a:ext cx="4914900" cy="4641677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2437A76B-A3F1-E24A-9B72-37AC8087EC1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653483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topic or department/unit name</a:t>
            </a:r>
          </a:p>
        </p:txBody>
      </p:sp>
    </p:spTree>
    <p:extLst>
      <p:ext uri="{BB962C8B-B14F-4D97-AF65-F5344CB8AC3E}">
        <p14:creationId xmlns:p14="http://schemas.microsoft.com/office/powerpoint/2010/main" val="1686395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200CC43E-DAB5-6045-A3FC-1B1B9D6DFFEB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1524000" y="1524000"/>
            <a:ext cx="9829800" cy="34163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Insert table	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A0123EED-038F-7B4A-92A4-A606571FF59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53483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topic or department/unit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972BC0-0141-2D65-4384-82B2C1196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2119245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D868577-B206-C94D-AA90-90C71CB8AC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479"/>
          <a:stretch/>
        </p:blipFill>
        <p:spPr>
          <a:xfrm>
            <a:off x="0" y="0"/>
            <a:ext cx="116459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5926B1D-2681-6D40-953A-D41E624A2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9900" y="1104900"/>
            <a:ext cx="10210800" cy="4648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FC3DB9-D22E-37C1-8603-44F3A55AA5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200" y="3125519"/>
            <a:ext cx="9080500" cy="603563"/>
          </a:xfrm>
        </p:spPr>
        <p:txBody>
          <a:bodyPr anchor="ctr" anchorCtr="0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section header slide title</a:t>
            </a:r>
          </a:p>
        </p:txBody>
      </p:sp>
    </p:spTree>
    <p:extLst>
      <p:ext uri="{BB962C8B-B14F-4D97-AF65-F5344CB8AC3E}">
        <p14:creationId xmlns:p14="http://schemas.microsoft.com/office/powerpoint/2010/main" val="2892427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B19960-C592-024C-8B94-896ABF102E5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0" y="6528435"/>
            <a:ext cx="4460516" cy="344710"/>
          </a:xfrm>
        </p:spPr>
        <p:txBody>
          <a:bodyPr wrap="none" tIns="64008" bIns="64008"/>
          <a:lstStyle/>
          <a:p>
            <a:r>
              <a:rPr lang="en-US" dirty="0"/>
              <a:t>Insert presentation topic or department/unit name</a:t>
            </a:r>
          </a:p>
        </p:txBody>
      </p:sp>
    </p:spTree>
    <p:extLst>
      <p:ext uri="{BB962C8B-B14F-4D97-AF65-F5344CB8AC3E}">
        <p14:creationId xmlns:p14="http://schemas.microsoft.com/office/powerpoint/2010/main" val="1420361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21CCA-1EB8-EE46-B4BA-5F3D975754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0" y="6528435"/>
            <a:ext cx="4460516" cy="344710"/>
          </a:xfrm>
        </p:spPr>
        <p:txBody>
          <a:bodyPr wrap="none" tIns="64008" bIns="64008"/>
          <a:lstStyle/>
          <a:p>
            <a:r>
              <a:rPr lang="en-US" dirty="0"/>
              <a:t>Insert presentation topic or department/unit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41FB28-7881-67A2-3E03-9832EF556D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213392"/>
            <a:ext cx="10896600" cy="213392"/>
          </a:xfrm>
        </p:spPr>
        <p:txBody>
          <a:bodyPr/>
          <a:lstStyle>
            <a:lvl1pPr>
              <a:defRPr sz="1200" b="0" i="0"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dirty="0"/>
              <a:t>Blank Slide</a:t>
            </a:r>
          </a:p>
        </p:txBody>
      </p:sp>
    </p:spTree>
    <p:extLst>
      <p:ext uri="{BB962C8B-B14F-4D97-AF65-F5344CB8AC3E}">
        <p14:creationId xmlns:p14="http://schemas.microsoft.com/office/powerpoint/2010/main" val="649504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80455"/>
            <a:ext cx="10896600" cy="517065"/>
          </a:xfrm>
          <a:prstGeom prst="rect">
            <a:avLst/>
          </a:prstGeom>
        </p:spPr>
        <p:txBody>
          <a:bodyPr vert="horz" wrap="square" lIns="0" tIns="45720" rIns="91440" bIns="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10896600" cy="1775358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43580"/>
            <a:ext cx="1116106" cy="314420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274320" tIns="45720" rIns="274320" bIns="45720" rtlCol="0" anchor="ctr">
            <a:spAutoFit/>
          </a:bodyPr>
          <a:lstStyle>
            <a:lvl1pPr algn="l">
              <a:defRPr sz="1400">
                <a:solidFill>
                  <a:schemeClr val="bg1"/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0EB5E6-54D5-9945-8BFD-BD46E2794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47553" y="0"/>
            <a:ext cx="57064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UW–Madison crest logo in red">
            <a:extLst>
              <a:ext uri="{FF2B5EF4-FFF2-40B4-BE49-F238E27FC236}">
                <a16:creationId xmlns:a16="http://schemas.microsoft.com/office/drawing/2014/main" id="{52794618-AA7B-F040-BD0B-B97556AA7FE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704812" y="222225"/>
            <a:ext cx="456122" cy="71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479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5" r:id="rId3"/>
    <p:sldLayoutId id="2147483676" r:id="rId4"/>
    <p:sldLayoutId id="2147483672" r:id="rId5"/>
    <p:sldLayoutId id="2147483673" r:id="rId6"/>
    <p:sldLayoutId id="2147483663" r:id="rId7"/>
    <p:sldLayoutId id="2147483666" r:id="rId8"/>
    <p:sldLayoutId id="2147483667" r:id="rId9"/>
    <p:sldLayoutId id="2147483677" r:id="rId10"/>
    <p:sldLayoutId id="214748367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>
          <a:solidFill>
            <a:schemeClr val="tx1">
              <a:lumMod val="90000"/>
              <a:lumOff val="10000"/>
            </a:schemeClr>
          </a:solidFill>
          <a:latin typeface="Red Hat Display" panose="02010303040201060303" pitchFamily="2" charset="0"/>
          <a:ea typeface="Red Hat Display" panose="02010303040201060303" pitchFamily="2" charset="0"/>
          <a:cs typeface="Red Hat Display" panose="02010303040201060303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" userDrawn="1">
          <p15:clr>
            <a:srgbClr val="F26B43"/>
          </p15:clr>
        </p15:guide>
        <p15:guide id="2" pos="72" userDrawn="1">
          <p15:clr>
            <a:srgbClr val="F26B43"/>
          </p15:clr>
        </p15:guide>
        <p15:guide id="3" pos="7608" userDrawn="1">
          <p15:clr>
            <a:srgbClr val="F26B43"/>
          </p15:clr>
        </p15:guide>
        <p15:guide id="4" orient="horz" pos="4248" userDrawn="1">
          <p15:clr>
            <a:srgbClr val="F26B43"/>
          </p15:clr>
        </p15:guide>
        <p15:guide id="5" pos="288" userDrawn="1">
          <p15:clr>
            <a:srgbClr val="F26B43"/>
          </p15:clr>
        </p15:guide>
        <p15:guide id="6" orient="horz" pos="768" userDrawn="1">
          <p15:clr>
            <a:srgbClr val="F26B43"/>
          </p15:clr>
        </p15:guide>
        <p15:guide id="7" orient="horz" pos="960" userDrawn="1">
          <p15:clr>
            <a:srgbClr val="F26B43"/>
          </p15:clr>
        </p15:guide>
        <p15:guide id="8" orient="horz" pos="1152" userDrawn="1">
          <p15:clr>
            <a:srgbClr val="F26B43"/>
          </p15:clr>
        </p15:guide>
        <p15:guide id="9" orient="horz" pos="3888" userDrawn="1">
          <p15:clr>
            <a:srgbClr val="F26B43"/>
          </p15:clr>
        </p15:guide>
        <p15:guide id="10" pos="9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EACD601-E669-A4D5-E968-7C550AE9F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399916"/>
            <a:ext cx="7530353" cy="627864"/>
          </a:xfrm>
        </p:spPr>
        <p:txBody>
          <a:bodyPr/>
          <a:lstStyle/>
          <a:p>
            <a:r>
              <a:rPr lang="en-US" dirty="0"/>
              <a:t>Week 3 Updates Shapiro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AF5AA5-6B7D-494F-9865-F7AB9EBC7A3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By Evan Johns </a:t>
            </a:r>
          </a:p>
        </p:txBody>
      </p:sp>
    </p:spTree>
    <p:extLst>
      <p:ext uri="{BB962C8B-B14F-4D97-AF65-F5344CB8AC3E}">
        <p14:creationId xmlns:p14="http://schemas.microsoft.com/office/powerpoint/2010/main" val="3541389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A02FDF-86C7-21FB-FED1-2F49C6233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D166BCA-D18F-49F0-842C-0E890017B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Protein Colocalization Analysis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587649-FFD7-57F4-E52B-85F09492C7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2F4468A-5961-755D-A536-BA32498A72D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5757B83-262B-4123-F04C-C034AF5396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912" y="1342848"/>
            <a:ext cx="4959085" cy="501028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87F7E37-54B7-3D03-6B6E-22F6223837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0997" y="1298704"/>
            <a:ext cx="5122797" cy="509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06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B6DA8-ABB2-596A-BEE4-D61B5D6F4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Colocalization Verification PMN-PMN interaction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F7B24-D78A-A60D-19BF-0C8B8043382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F90A5C-081E-219F-6EF4-482B9F61C3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F515DC-2F6D-5294-759D-A260FECEF22D}"/>
              </a:ext>
            </a:extLst>
          </p:cNvPr>
          <p:cNvSpPr/>
          <p:nvPr/>
        </p:nvSpPr>
        <p:spPr>
          <a:xfrm>
            <a:off x="6842841" y="1548671"/>
            <a:ext cx="2846726" cy="302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High Colocalization (z=41.8)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23DCAB-96C4-E535-0D36-F27C0E0DB33E}"/>
              </a:ext>
            </a:extLst>
          </p:cNvPr>
          <p:cNvSpPr/>
          <p:nvPr/>
        </p:nvSpPr>
        <p:spPr>
          <a:xfrm>
            <a:off x="2045446" y="1552596"/>
            <a:ext cx="2988669" cy="302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Least Colocalization (z=1.4)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6BC72C3-A0B2-569A-F456-512411FC1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021" y="1974797"/>
            <a:ext cx="4880479" cy="37815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6FDE4F3-D8BE-C7B0-26C8-B3471C65FD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344" y="1974797"/>
            <a:ext cx="4816635" cy="3610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9305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5835CF-3EEE-D054-CB75-2DA6F58725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02F49-54F2-7B1D-2945-A6D8CC7A6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Colocalization Verification PMN-Immune interaction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125D85-8119-BE44-FB6A-694C33F20A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6534055"/>
            <a:ext cx="4324325" cy="323165"/>
          </a:xfrm>
        </p:spPr>
        <p:txBody>
          <a:bodyPr/>
          <a:lstStyle/>
          <a:p>
            <a:r>
              <a:rPr lang="en-US" dirty="0"/>
              <a:t>* Note: Both patients were responsive to treatment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A0B178F-1E6F-3E44-5ADE-A8AA052D783E}"/>
              </a:ext>
            </a:extLst>
          </p:cNvPr>
          <p:cNvSpPr/>
          <p:nvPr/>
        </p:nvSpPr>
        <p:spPr>
          <a:xfrm>
            <a:off x="6842841" y="1548671"/>
            <a:ext cx="2846726" cy="302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High Colocalization)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9CD4D6-0BBB-6245-38F4-9C8F5F6DC6C8}"/>
              </a:ext>
            </a:extLst>
          </p:cNvPr>
          <p:cNvSpPr/>
          <p:nvPr/>
        </p:nvSpPr>
        <p:spPr>
          <a:xfrm>
            <a:off x="1684296" y="1495862"/>
            <a:ext cx="2988669" cy="302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Low Colocalization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0563D6C-2ED1-CED0-A806-3DB1DCC0D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4936" y="2113109"/>
            <a:ext cx="5287530" cy="404275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B1CB150-2C75-1F3F-FBC4-C3BB6C3B09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874" y="2130945"/>
            <a:ext cx="5089626" cy="3950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4600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199ABB-BB55-35C7-F516-AF9D684EA3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CA3F909-3FE5-8439-ED68-FCB1C6A86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Protein Colocalization Analysis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F6B496-FA0B-11A4-C1C4-72C3E49D4C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A4AEE66-F047-9CEF-7542-11BBA7DD71A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4017" y="1524000"/>
            <a:ext cx="2939782" cy="4019562"/>
          </a:xfrm>
        </p:spPr>
        <p:txBody>
          <a:bodyPr/>
          <a:lstStyle/>
          <a:p>
            <a:r>
              <a:rPr lang="en-US" sz="1800" dirty="0">
                <a:latin typeface="helvetica" panose="020B0604020202020204" pitchFamily="34" charset="0"/>
                <a:cs typeface="helvetica" panose="020B0604020202020204" pitchFamily="34" charset="0"/>
              </a:rPr>
              <a:t>Responder groups showed lower interaction with CD8, CD4, and Treg cells than non responders.*</a:t>
            </a:r>
          </a:p>
          <a:p>
            <a:r>
              <a:rPr lang="en-US" sz="1800" dirty="0">
                <a:latin typeface="helvetica" panose="020B0604020202020204" pitchFamily="34" charset="0"/>
                <a:cs typeface="helvetica" panose="020B0604020202020204" pitchFamily="34" charset="0"/>
              </a:rPr>
              <a:t>Probably not statistically significant. </a:t>
            </a:r>
          </a:p>
          <a:p>
            <a:endParaRPr lang="en-US" sz="18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sz="18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sz="18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sz="18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indent="0">
              <a:buNone/>
            </a:pPr>
            <a:r>
              <a:rPr lang="en-US" sz="1800" dirty="0">
                <a:latin typeface="helvetica" panose="020B0604020202020204" pitchFamily="34" charset="0"/>
                <a:cs typeface="helvetica" panose="020B0604020202020204" pitchFamily="34" charset="0"/>
              </a:rPr>
              <a:t>* </a:t>
            </a:r>
            <a:r>
              <a:rPr lang="en-US" sz="1200" dirty="0">
                <a:latin typeface="helvetica" panose="020B0604020202020204" pitchFamily="34" charset="0"/>
                <a:cs typeface="helvetica" panose="020B0604020202020204" pitchFamily="34" charset="0"/>
              </a:rPr>
              <a:t>Dataset limited to punches with 25+ neutrophils present</a:t>
            </a:r>
            <a:endParaRPr lang="en-US" sz="18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65C171C-92FF-8418-A2DB-F896C0307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15" y="1679584"/>
            <a:ext cx="8158138" cy="447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3719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8708-E4F9-AA79-4C6B-205E65FF65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2CDB77B-4B10-A9D6-1368-ECDB5C922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and Future Projects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0A6CCA-1725-9752-8EAE-38F69F6054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D92275C-2349-57D6-75E8-DFA9B882F90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643818"/>
            <a:ext cx="10830910" cy="533582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Current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Colocalization Clustering Analysis of the Z-score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Clustering Analysis of the protein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Cleaning up and modularizing code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Other Colocalization  Tests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Future:</a:t>
            </a:r>
          </a:p>
          <a:p>
            <a:pPr marL="514350" indent="-514350">
              <a:buAutoNum type="arabicPeriod"/>
            </a:pPr>
            <a:r>
              <a:rPr lang="en-US" dirty="0"/>
              <a:t>CSF3R Gene expression in PMNs. May be useful identifier</a:t>
            </a:r>
          </a:p>
          <a:p>
            <a:pPr marL="514350" indent="-514350">
              <a:buAutoNum type="arabicPeriod"/>
            </a:pPr>
            <a:r>
              <a:rPr lang="en-US" dirty="0"/>
              <a:t>Mapping protein data with good clustering to mRNA. 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2737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C95344-DD0B-FBC8-72A2-50AE49EF71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7AE874-3B2A-8214-C05E-9D0DF50FC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CB9806-9DD7-33F5-2C91-35803712BD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9C62B279-40FB-EF67-3DDE-7DD99C1ADA5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643818"/>
            <a:ext cx="10830910" cy="451204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3704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437307-9FCB-0892-5CB5-22EFAD2B13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CE3E1C5-A847-D426-5F08-B9C585770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389C8E-CA14-2D43-0843-34305BE4A5E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FB43850-A975-1E5F-0DE6-5D9DA63956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643818"/>
            <a:ext cx="10830910" cy="451204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332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AC6385-5A31-7159-5739-3C4DB571C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FC03825-6AD4-BA2A-66DA-FCF759FC3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686F22-615A-5F08-D6AB-B0568666834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408D4DC-42AB-12EC-3F02-0945E64A60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643818"/>
            <a:ext cx="10830910" cy="451204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2254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831C99-7466-5707-AAF8-25B3E4A5A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772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DC2CF-2904-4001-FF17-56D5BAB09E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434ED58-A804-899C-7C0D-34441981E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150" y="460834"/>
            <a:ext cx="11220450" cy="517065"/>
          </a:xfrm>
        </p:spPr>
        <p:txBody>
          <a:bodyPr/>
          <a:lstStyle/>
          <a:p>
            <a:r>
              <a:rPr lang="en-US" dirty="0"/>
              <a:t>Mapping Protein to mRNA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B23977-0431-CB13-D97A-F077C1054E5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6534055"/>
            <a:ext cx="1749261" cy="323165"/>
          </a:xfrm>
        </p:spPr>
        <p:txBody>
          <a:bodyPr/>
          <a:lstStyle/>
          <a:p>
            <a:r>
              <a:rPr lang="en-US" dirty="0"/>
              <a:t>Week 2 Updates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05F459-4528-3378-FC56-E16479977E0D}"/>
              </a:ext>
            </a:extLst>
          </p:cNvPr>
          <p:cNvSpPr/>
          <p:nvPr/>
        </p:nvSpPr>
        <p:spPr>
          <a:xfrm>
            <a:off x="7157886" y="1548671"/>
            <a:ext cx="1875099" cy="302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Protein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74264E-3793-4CE0-CADC-BB5CFB4A023A}"/>
              </a:ext>
            </a:extLst>
          </p:cNvPr>
          <p:cNvSpPr/>
          <p:nvPr/>
        </p:nvSpPr>
        <p:spPr>
          <a:xfrm>
            <a:off x="2045446" y="1552596"/>
            <a:ext cx="1875099" cy="302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mRNA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DAF5761-81A4-E8F8-88B6-4BC3249B32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3348" y="1950046"/>
            <a:ext cx="4234056" cy="3223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5FD6F6F1-00BA-98B8-7959-99453B9AE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50" y="2015721"/>
            <a:ext cx="6259198" cy="3157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4E7F128-024C-1024-8D1E-49AC8CC4A782}"/>
              </a:ext>
            </a:extLst>
          </p:cNvPr>
          <p:cNvSpPr txBox="1"/>
          <p:nvPr/>
        </p:nvSpPr>
        <p:spPr>
          <a:xfrm>
            <a:off x="376023" y="5238855"/>
            <a:ext cx="925427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ystem-ui"/>
              </a:rPr>
              <a:t>Updated to match RNA with the protein slides. Had to flip the Y coordinates so that they match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ystem-ui"/>
              </a:rPr>
              <a:t>Matches are not 1-1 as expected and some are better than others.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ystem-ui"/>
              </a:rPr>
              <a:t>Note the patient IDs in the metadata do not align </a:t>
            </a:r>
            <a:r>
              <a:rPr lang="en-US" b="0" i="0" dirty="0">
                <a:effectLst/>
                <a:latin typeface="system-ui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493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736231-D49F-0FEC-82A9-FA6B759B1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5914314-FAA0-486D-5F43-8F5E8356B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Mismatching Patient IDs between mRNA and Protein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E51C5-711E-C3F3-6B7E-0F6C5E483D9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661" y="5375120"/>
            <a:ext cx="10803139" cy="81253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Mismatching patient IDs H &amp; L for the sample tissue sample. May cause issues analyzing the response status. Response status only listed in the RNA metadata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25FCAC-D80B-3E8D-5885-BB0628C8D64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057954-5EB3-93A1-3373-8164E409D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5181" y="1636489"/>
            <a:ext cx="4083260" cy="30862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91469A-1CB6-26AB-B691-BB16D497BB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883" y="1636489"/>
            <a:ext cx="5953046" cy="2980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447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BAE7E5-96EB-086C-7D8C-80D0661CE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80B31F1-3899-3E15-B155-0911BDF3D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matches are poor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55FE2F-6C9A-37DE-AE2D-C8FF9FD69CC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DFF8FC-CB1A-0B87-38E0-FE79150D6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321" y="1499727"/>
            <a:ext cx="3796610" cy="29001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77A9D74-2311-AF7B-B143-99BCD1D7E1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655" y="1634326"/>
            <a:ext cx="5706666" cy="28344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DBC6477-6A27-207D-2205-3A611BCEEEA3}"/>
              </a:ext>
            </a:extLst>
          </p:cNvPr>
          <p:cNvSpPr txBox="1"/>
          <p:nvPr/>
        </p:nvSpPr>
        <p:spPr>
          <a:xfrm>
            <a:off x="786150" y="4680445"/>
            <a:ext cx="7555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matches are recognizable, but some may be very difficult to map.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Recommend only trying to map a subset of the data. 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69640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05E17-6B6B-3FFE-6D58-1FE22214D2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8124A41-2DBB-BA58-E036-ADCC7B49E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Response status is consistent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CF892C-F417-833C-56FE-94776C8E02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8B6EC33-3E3A-8DFF-A194-380C8EE89992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328559" y="2166443"/>
            <a:ext cx="2654436" cy="3714941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AF70A5C-25E9-2D55-DE88-48FD814724DC}"/>
              </a:ext>
            </a:extLst>
          </p:cNvPr>
          <p:cNvSpPr/>
          <p:nvPr/>
        </p:nvSpPr>
        <p:spPr>
          <a:xfrm>
            <a:off x="3328836" y="1699883"/>
            <a:ext cx="1875099" cy="302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Protein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07E7D4-E98A-7385-11EF-10047D0A1747}"/>
              </a:ext>
            </a:extLst>
          </p:cNvPr>
          <p:cNvSpPr/>
          <p:nvPr/>
        </p:nvSpPr>
        <p:spPr>
          <a:xfrm>
            <a:off x="718228" y="1699883"/>
            <a:ext cx="1875099" cy="302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mRNA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BB93C5-F4FE-9DD6-FAF4-5D9368D5AB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0151" y="2170368"/>
            <a:ext cx="2292468" cy="368318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63AD306-7F46-E0FF-D250-8DD1026B0C9B}"/>
              </a:ext>
            </a:extLst>
          </p:cNvPr>
          <p:cNvSpPr txBox="1"/>
          <p:nvPr/>
        </p:nvSpPr>
        <p:spPr>
          <a:xfrm>
            <a:off x="5657850" y="1699883"/>
            <a:ext cx="5499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response status appears to be reliable, but the patient ID is not necessarily consistent.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39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AEB20AA9-B9B0-7446-3B33-5BC1B4740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8C1EA4-26BE-31D8-A4E8-A164A91DEE0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1BEA559-4722-D4A7-BB7F-46C972DEAA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137" y="419099"/>
            <a:ext cx="1207463" cy="594244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3AB83FF-5E0C-AE3B-66BB-8FA6AB1140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419099"/>
            <a:ext cx="1154269" cy="5854687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375C3F4-30AD-AF7E-5CB8-F648EA76F6D9}"/>
              </a:ext>
            </a:extLst>
          </p:cNvPr>
          <p:cNvSpPr/>
          <p:nvPr/>
        </p:nvSpPr>
        <p:spPr>
          <a:xfrm>
            <a:off x="1292708" y="42872"/>
            <a:ext cx="1875099" cy="302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Protein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2844DC-D75C-FBE1-08F0-5ACF75D8057D}"/>
              </a:ext>
            </a:extLst>
          </p:cNvPr>
          <p:cNvSpPr/>
          <p:nvPr/>
        </p:nvSpPr>
        <p:spPr>
          <a:xfrm>
            <a:off x="5090203" y="42872"/>
            <a:ext cx="1875099" cy="302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mRNA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D8BA609-611D-622A-B8B8-81B998A96B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0516" y="345296"/>
            <a:ext cx="1341625" cy="635793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A5EB4A4-6014-3E1C-C91D-827D71F6FF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02141" y="345296"/>
            <a:ext cx="1384718" cy="635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027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74AE81-40EA-61C9-1DF6-08569DF4D8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EE416BA-E7AA-29C4-700B-4D958720E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Umap</a:t>
            </a:r>
            <a:r>
              <a:rPr lang="en-US" dirty="0"/>
              <a:t> Mappings for Cell Types in Python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098BEE-BC87-CEA5-9EE5-0B2BACE0F0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666267-7C41-852C-F514-4F70ABD24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142" y="1535896"/>
            <a:ext cx="10046216" cy="398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678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B06C64-49F5-BD99-E3EE-814C6DC90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89DF2EC-7F36-4F60-00FC-F34400252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CSF3R Gene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88B1B7-371C-81B3-75B9-6E72E63F00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919F9FE-C3A8-FD16-C582-476DF02A66D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643818"/>
            <a:ext cx="4953526" cy="4289379"/>
          </a:xfrm>
        </p:spPr>
        <p:txBody>
          <a:bodyPr/>
          <a:lstStyle/>
          <a:p>
            <a:r>
              <a:rPr lang="en-US" dirty="0"/>
              <a:t>Possible marker for PMN</a:t>
            </a:r>
          </a:p>
          <a:p>
            <a:r>
              <a:rPr lang="en-US" dirty="0"/>
              <a:t>Only expressed in small portion of cells. Not currently well </a:t>
            </a:r>
            <a:r>
              <a:rPr lang="en-US" dirty="0" err="1"/>
              <a:t>definined</a:t>
            </a:r>
            <a:endParaRPr lang="en-US" dirty="0"/>
          </a:p>
          <a:p>
            <a:r>
              <a:rPr lang="en-US" dirty="0"/>
              <a:t>Future direction</a:t>
            </a:r>
          </a:p>
          <a:p>
            <a:pPr lvl="1"/>
            <a:r>
              <a:rPr lang="en-US" dirty="0"/>
              <a:t>Can we isolate cells with low overall expression and higher CSF3R expression </a:t>
            </a:r>
          </a:p>
          <a:p>
            <a:pPr lvl="1"/>
            <a:endParaRPr lang="en-US" dirty="0"/>
          </a:p>
          <a:p>
            <a:r>
              <a:rPr lang="en-US" dirty="0"/>
              <a:t>Other gene markers such as S100A8 and S100A9 may also be helpful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6A55A-A634-A029-1A7A-4B9073163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0918" y="1643818"/>
            <a:ext cx="4358663" cy="4337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26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1F00EB-7F6D-E53F-E19F-96CF15DA3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75D09B-52C4-1165-BD2F-31D50B629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Genes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EB82AB-6661-DA21-AEF9-B84E95C016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D419D9-8331-6A61-61EF-5D02B68CF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021" y="1362140"/>
            <a:ext cx="6786187" cy="501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1146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W-Madison 2">
      <a:dk1>
        <a:srgbClr val="202020"/>
      </a:dk1>
      <a:lt1>
        <a:srgbClr val="FFFFFF"/>
      </a:lt1>
      <a:dk2>
        <a:srgbClr val="101010"/>
      </a:dk2>
      <a:lt2>
        <a:srgbClr val="DADFE1"/>
      </a:lt2>
      <a:accent1>
        <a:srgbClr val="C5050C"/>
      </a:accent1>
      <a:accent2>
        <a:srgbClr val="8DD3CE"/>
      </a:accent2>
      <a:accent3>
        <a:srgbClr val="FCCB51"/>
      </a:accent3>
      <a:accent4>
        <a:srgbClr val="ADADAD"/>
      </a:accent4>
      <a:accent5>
        <a:srgbClr val="006992"/>
      </a:accent5>
      <a:accent6>
        <a:srgbClr val="432E4F"/>
      </a:accent6>
      <a:hlink>
        <a:srgbClr val="0479A8"/>
      </a:hlink>
      <a:folHlink>
        <a:srgbClr val="0479A8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-Madison-data-RedHat-16_9" id="{39149448-8F7A-FF49-B9B1-924C8F85E517}" vid="{49B34611-19B4-3D48-B648-24C73EA204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UW-Madison-data-RedHat-16_9</Template>
  <TotalTime>2232</TotalTime>
  <Words>337</Words>
  <Application>Microsoft Office PowerPoint</Application>
  <PresentationFormat>Widescreen</PresentationFormat>
  <Paragraphs>72</Paragraphs>
  <Slides>18</Slides>
  <Notes>16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helvetica</vt:lpstr>
      <vt:lpstr>Red Hat Display</vt:lpstr>
      <vt:lpstr>Red Hat Text</vt:lpstr>
      <vt:lpstr>system-ui</vt:lpstr>
      <vt:lpstr>Office Theme</vt:lpstr>
      <vt:lpstr>Week 3 Updates Shapiro</vt:lpstr>
      <vt:lpstr>Mapping Protein to mRNA</vt:lpstr>
      <vt:lpstr>Mismatching Patient IDs between mRNA and Protein</vt:lpstr>
      <vt:lpstr>Some matches are poor </vt:lpstr>
      <vt:lpstr>Response status is consistent </vt:lpstr>
      <vt:lpstr>PowerPoint Presentation</vt:lpstr>
      <vt:lpstr>Umap Mappings for Cell Types in Python</vt:lpstr>
      <vt:lpstr>CSF3R Gene </vt:lpstr>
      <vt:lpstr>Other Genes</vt:lpstr>
      <vt:lpstr>Protein Colocalization Analysis</vt:lpstr>
      <vt:lpstr>Colocalization Verification PMN-PMN interaction</vt:lpstr>
      <vt:lpstr>Colocalization Verification PMN-Immune interaction</vt:lpstr>
      <vt:lpstr>Protein Colocalization Analysis</vt:lpstr>
      <vt:lpstr>Current and Future Projects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Evan Johns</dc:creator>
  <cp:lastModifiedBy>EVAN DANIEL JOHNS</cp:lastModifiedBy>
  <cp:revision>8</cp:revision>
  <dcterms:created xsi:type="dcterms:W3CDTF">2025-06-03T19:55:18Z</dcterms:created>
  <dcterms:modified xsi:type="dcterms:W3CDTF">2025-06-11T18:27:36Z</dcterms:modified>
</cp:coreProperties>
</file>

<file path=docProps/thumbnail.jpeg>
</file>